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1" r:id="rId4"/>
    <p:sldId id="302" r:id="rId5"/>
    <p:sldId id="303" r:id="rId6"/>
    <p:sldId id="304" r:id="rId7"/>
    <p:sldId id="305" r:id="rId8"/>
    <p:sldId id="306" r:id="rId9"/>
    <p:sldId id="307" r:id="rId10"/>
    <p:sldId id="308"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60"/>
  </p:normalViewPr>
  <p:slideViewPr>
    <p:cSldViewPr>
      <p:cViewPr>
        <p:scale>
          <a:sx n="106" d="100"/>
          <a:sy n="106" d="100"/>
        </p:scale>
        <p:origin x="-11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12/30/2021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Cooper Black" pitchFamily="18" charset="0"/>
              </a:rPr>
              <a:t>AutoCad</a:t>
            </a:r>
            <a:r>
              <a:rPr lang="en-US" dirty="0" smtClean="0">
                <a:latin typeface="Cooper Black" pitchFamily="18" charset="0"/>
              </a:rPr>
              <a:t> 2021</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lstStyle/>
          <a:p>
            <a:r>
              <a:rPr lang="ar-IQ" sz="4000" dirty="0" smtClean="0">
                <a:solidFill>
                  <a:schemeClr val="tx1"/>
                </a:solidFill>
                <a:latin typeface="AGA Granada غرناطة V2" pitchFamily="2" charset="-78"/>
                <a:cs typeface="AGA Granada غرناطة V2" pitchFamily="2" charset="-78"/>
              </a:rPr>
              <a:t>د. وميض تركي محمد </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5" name="Picture 4" descr="بدون عنوان-1.jpg"/>
          <p:cNvPicPr>
            <a:picLocks noChangeAspect="1"/>
          </p:cNvPicPr>
          <p:nvPr/>
        </p:nvPicPr>
        <p:blipFill>
          <a:blip r:embed="rId2" cstate="print"/>
          <a:stretch>
            <a:fillRect/>
          </a:stretch>
        </p:blipFill>
        <p:spPr>
          <a:xfrm>
            <a:off x="0" y="0"/>
            <a:ext cx="9144000" cy="14690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التعامل مع </a:t>
            </a:r>
            <a:r>
              <a:rPr lang="ar-IQ" sz="3200" dirty="0" smtClean="0">
                <a:latin typeface="Arial Black" pitchFamily="34" charset="0"/>
                <a:cs typeface="(AH) Manal Black" pitchFamily="2" charset="-78"/>
              </a:rPr>
              <a:t>ال</a:t>
            </a:r>
            <a:r>
              <a:rPr lang="ar-IQ" sz="3200" dirty="0" smtClean="0">
                <a:latin typeface="Arial Black" pitchFamily="34" charset="0"/>
                <a:cs typeface="(AH) Manal Black" pitchFamily="2" charset="-78"/>
              </a:rPr>
              <a:t>طبقات</a:t>
            </a:r>
            <a:r>
              <a:rPr lang="ar-IQ" sz="3200" dirty="0" smtClean="0">
                <a:latin typeface="Arial Black" pitchFamily="34" charset="0"/>
                <a:cs typeface="(AH) Manal Black" pitchFamily="2" charset="-78"/>
              </a:rPr>
              <a:t> </a:t>
            </a:r>
            <a:r>
              <a:rPr lang="en-US" sz="2400" dirty="0" smtClean="0">
                <a:latin typeface="Arial Black" pitchFamily="34" charset="0"/>
                <a:cs typeface="(AH) Manal Black" pitchFamily="2" charset="-78"/>
              </a:rPr>
              <a:t>Layers                         </a:t>
            </a:r>
            <a:r>
              <a:rPr lang="en-US" sz="2400" dirty="0" smtClean="0">
                <a:latin typeface="Arial Black" pitchFamily="34" charset="0"/>
                <a:cs typeface="(AH) Manal Black" pitchFamily="2" charset="-78"/>
              </a:rPr>
              <a:t>                      </a:t>
            </a:r>
            <a:endParaRPr lang="en-US" sz="2400" dirty="0" smtClean="0">
              <a:latin typeface="Arial Black" pitchFamily="34" charset="0"/>
              <a:cs typeface="(AH) Manal Black" pitchFamily="2" charset="-78"/>
            </a:endParaRPr>
          </a:p>
        </p:txBody>
      </p:sp>
      <p:sp>
        <p:nvSpPr>
          <p:cNvPr id="5" name="Rectangle 4"/>
          <p:cNvSpPr/>
          <p:nvPr/>
        </p:nvSpPr>
        <p:spPr>
          <a:xfrm>
            <a:off x="251521" y="1196752"/>
            <a:ext cx="8496944" cy="5524589"/>
          </a:xfrm>
          <a:prstGeom prst="rect">
            <a:avLst/>
          </a:prstGeom>
        </p:spPr>
        <p:txBody>
          <a:bodyPr wrap="square">
            <a:spAutoFit/>
          </a:bodyPr>
          <a:lstStyle/>
          <a:p>
            <a:r>
              <a:rPr lang="en-US" sz="1500" b="1" dirty="0" smtClean="0"/>
              <a:t>Creating a New </a:t>
            </a:r>
            <a:r>
              <a:rPr lang="en-US" sz="1500" b="1" dirty="0" smtClean="0"/>
              <a:t>Layer </a:t>
            </a:r>
            <a:r>
              <a:rPr lang="en-US" sz="1500" dirty="0" smtClean="0"/>
              <a:t>: You </a:t>
            </a:r>
            <a:r>
              <a:rPr lang="en-US" sz="1500" dirty="0" smtClean="0"/>
              <a:t>can create a new layer by using anyone of the following methods: </a:t>
            </a:r>
          </a:p>
          <a:p>
            <a:r>
              <a:rPr lang="en-US" sz="1500" dirty="0" smtClean="0"/>
              <a:t>• Click the New Layer button on the Layer Properties Manager; a new layer with the name ‘Layer1’ appears in Name field. Next, enter the name of the layer in the Name field. </a:t>
            </a:r>
            <a:endParaRPr lang="en-US" sz="1500" dirty="0" smtClean="0"/>
          </a:p>
          <a:p>
            <a:endParaRPr lang="en-US" sz="1500" dirty="0" smtClean="0"/>
          </a:p>
          <a:p>
            <a:r>
              <a:rPr lang="en-US" sz="1500" dirty="0" smtClean="0"/>
              <a:t>• </a:t>
            </a:r>
            <a:r>
              <a:rPr lang="en-US" sz="1500" dirty="0" smtClean="0"/>
              <a:t>Right-click in the Name field and select New Layer from the shortcut menu. </a:t>
            </a:r>
          </a:p>
          <a:p>
            <a:r>
              <a:rPr lang="en-US" sz="1500" dirty="0" smtClean="0"/>
              <a:t>• If you want to continue to create layers after creating one layer, then press ENTER or comma </a:t>
            </a:r>
            <a:r>
              <a:rPr lang="en-US" sz="1500" dirty="0" smtClean="0"/>
              <a:t>(,).</a:t>
            </a:r>
          </a:p>
          <a:p>
            <a:endParaRPr lang="en-US" sz="1500" dirty="0" smtClean="0"/>
          </a:p>
          <a:p>
            <a:r>
              <a:rPr lang="en-US" sz="1500" b="1" dirty="0" smtClean="0"/>
              <a:t>Making a layer current </a:t>
            </a:r>
          </a:p>
          <a:p>
            <a:r>
              <a:rPr lang="en-US" sz="1500" dirty="0" smtClean="0"/>
              <a:t>If you want to draw objects on a particular layer, then you have to make it current. You can make a layer current using the methods listed below. </a:t>
            </a:r>
          </a:p>
          <a:p>
            <a:r>
              <a:rPr lang="en-US" sz="1500" dirty="0" smtClean="0"/>
              <a:t>• Select the layer from the List view and click the Set Current button on the Layer Properties Manager. </a:t>
            </a:r>
          </a:p>
          <a:p>
            <a:endParaRPr lang="en-US" sz="1500" dirty="0" smtClean="0"/>
          </a:p>
          <a:p>
            <a:r>
              <a:rPr lang="en-US" sz="1500" dirty="0" smtClean="0"/>
              <a:t>• Double-click on the Name field of the layer. </a:t>
            </a:r>
          </a:p>
          <a:p>
            <a:r>
              <a:rPr lang="en-US" sz="1500" dirty="0" smtClean="0"/>
              <a:t>• Right-click on the layer and select Set current</a:t>
            </a:r>
            <a:r>
              <a:rPr lang="en-US" sz="1500" dirty="0" smtClean="0"/>
              <a:t>.</a:t>
            </a:r>
          </a:p>
          <a:p>
            <a:endParaRPr lang="en-US" sz="800" dirty="0" smtClean="0"/>
          </a:p>
          <a:p>
            <a:r>
              <a:rPr lang="en-US" sz="1500" b="1" dirty="0" smtClean="0"/>
              <a:t>Deleting a Layer </a:t>
            </a:r>
          </a:p>
          <a:p>
            <a:r>
              <a:rPr lang="en-US" sz="1500" dirty="0" smtClean="0"/>
              <a:t>You can delete a layer by using anyone of the following methods: </a:t>
            </a:r>
          </a:p>
          <a:p>
            <a:r>
              <a:rPr lang="en-US" sz="1500" dirty="0" smtClean="0"/>
              <a:t>• Click the Delete Layer button or press ALT+D. </a:t>
            </a:r>
          </a:p>
          <a:p>
            <a:endParaRPr lang="en-US" sz="1500" dirty="0" smtClean="0"/>
          </a:p>
          <a:p>
            <a:r>
              <a:rPr lang="en-US" sz="1500" dirty="0" smtClean="0"/>
              <a:t>• Right-click in the Name field and select Delete Layer from the shortcut menu. </a:t>
            </a:r>
          </a:p>
          <a:p>
            <a:endParaRPr lang="en-US" sz="1500" dirty="0" smtClean="0"/>
          </a:p>
          <a:p>
            <a:r>
              <a:rPr lang="en-US" sz="1500" dirty="0" smtClean="0"/>
              <a:t>You will learn more about layers in later chapters. You can find an example related to layers in the Offset tool section of chapter 4. </a:t>
            </a:r>
          </a:p>
          <a:p>
            <a:r>
              <a:rPr lang="en-US" sz="1500" dirty="0" smtClean="0"/>
              <a:t> </a:t>
            </a:r>
            <a:endParaRPr lang="en-US" sz="1500" dirty="0"/>
          </a:p>
        </p:txBody>
      </p:sp>
      <p:pic>
        <p:nvPicPr>
          <p:cNvPr id="4098" name="Picture 2"/>
          <p:cNvPicPr>
            <a:picLocks noChangeAspect="1" noChangeArrowheads="1"/>
          </p:cNvPicPr>
          <p:nvPr/>
        </p:nvPicPr>
        <p:blipFill>
          <a:blip r:embed="rId2" cstate="print"/>
          <a:srcRect/>
          <a:stretch>
            <a:fillRect/>
          </a:stretch>
        </p:blipFill>
        <p:spPr bwMode="auto">
          <a:xfrm>
            <a:off x="5940152" y="1772816"/>
            <a:ext cx="1400175" cy="409575"/>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572000" y="3861048"/>
            <a:ext cx="1352550" cy="371475"/>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7092280" y="5085184"/>
            <a:ext cx="1047750" cy="6000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الدرس القادم ...                  </a:t>
            </a:r>
            <a:r>
              <a:rPr lang="en-US" sz="2400" b="1" dirty="0" smtClean="0">
                <a:latin typeface="Arial Black" pitchFamily="34" charset="0"/>
                <a:cs typeface="(AH) Manal Black" pitchFamily="2" charset="-78"/>
              </a:rPr>
              <a:t>AutoCAD 2021</a:t>
            </a:r>
          </a:p>
        </p:txBody>
      </p:sp>
      <p:sp>
        <p:nvSpPr>
          <p:cNvPr id="5" name="TextBox 4"/>
          <p:cNvSpPr txBox="1"/>
          <p:nvPr/>
        </p:nvSpPr>
        <p:spPr>
          <a:xfrm>
            <a:off x="611560" y="1844824"/>
            <a:ext cx="7992888" cy="523220"/>
          </a:xfrm>
          <a:prstGeom prst="rect">
            <a:avLst/>
          </a:prstGeom>
          <a:noFill/>
        </p:spPr>
        <p:txBody>
          <a:bodyPr wrap="square" rtlCol="1">
            <a:spAutoFit/>
          </a:bodyPr>
          <a:lstStyle/>
          <a:p>
            <a:pPr algn="r" rtl="1"/>
            <a:r>
              <a:rPr lang="ar-IQ" sz="2800" dirty="0" smtClean="0">
                <a:cs typeface="(AH) Manal Black" pitchFamily="2" charset="-78"/>
              </a:rPr>
              <a:t>في الدرس القادم ... </a:t>
            </a:r>
            <a:r>
              <a:rPr lang="ar-IQ" sz="2800" dirty="0" smtClean="0">
                <a:cs typeface="(AH) Manal Black" pitchFamily="2" charset="-78"/>
              </a:rPr>
              <a:t>مراجعة </a:t>
            </a:r>
            <a:r>
              <a:rPr lang="ar-IQ" sz="2800" dirty="0" smtClean="0">
                <a:cs typeface="(AH) Manal Black" pitchFamily="2" charset="-78"/>
              </a:rPr>
              <a:t>عامة ... بإذن الله</a:t>
            </a:r>
            <a:endParaRPr lang="ar-IQ" sz="2800" dirty="0">
              <a:cs typeface="(AH) Manal Black" pitchFamily="2" charset="-78"/>
            </a:endParaRPr>
          </a:p>
        </p:txBody>
      </p:sp>
      <p:sp>
        <p:nvSpPr>
          <p:cNvPr id="6" name="TextBox 5"/>
          <p:cNvSpPr txBox="1"/>
          <p:nvPr/>
        </p:nvSpPr>
        <p:spPr>
          <a:xfrm>
            <a:off x="539552" y="5229200"/>
            <a:ext cx="4248472" cy="1015663"/>
          </a:xfrm>
          <a:prstGeom prst="rect">
            <a:avLst/>
          </a:prstGeom>
          <a:noFill/>
        </p:spPr>
        <p:txBody>
          <a:bodyPr wrap="square" rtlCol="1">
            <a:spAutoFit/>
          </a:bodyPr>
          <a:lstStyle/>
          <a:p>
            <a:r>
              <a:rPr lang="ar-IQ" sz="6000" dirty="0" smtClean="0">
                <a:latin typeface="Hacen Extender X-Slant" pitchFamily="2" charset="-78"/>
                <a:cs typeface="Hacen Extender X-Slant" pitchFamily="2" charset="-78"/>
              </a:rPr>
              <a:t>شكراً جزيلا</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642918"/>
            <a:ext cx="8568952" cy="2985433"/>
          </a:xfrm>
          <a:prstGeom prst="rect">
            <a:avLst/>
          </a:prstGeom>
          <a:noFill/>
        </p:spPr>
        <p:txBody>
          <a:bodyPr wrap="square" rtlCol="0">
            <a:spAutoFit/>
          </a:bodyPr>
          <a:lstStyle/>
          <a:p>
            <a:pPr algn="r"/>
            <a:r>
              <a:rPr lang="en-US" sz="3200" dirty="0" smtClean="0">
                <a:cs typeface="(AH) Manal Black" pitchFamily="2" charset="-78"/>
              </a:rPr>
              <a:t>   </a:t>
            </a:r>
            <a:r>
              <a:rPr lang="ar-IQ" sz="3200" dirty="0" smtClean="0">
                <a:cs typeface="(AH) Manal Black" pitchFamily="2" charset="-78"/>
              </a:rPr>
              <a:t>في نهاية هذا الدرس يستطيع الطالب أن يتعرف على:</a:t>
            </a:r>
          </a:p>
          <a:p>
            <a:pPr algn="r"/>
            <a:endParaRPr lang="ar-IQ" sz="2400" dirty="0">
              <a:cs typeface="AL-Mateen" pitchFamily="2" charset="-78"/>
            </a:endParaRPr>
          </a:p>
          <a:p>
            <a:pPr algn="r" rtl="1">
              <a:lnSpc>
                <a:spcPct val="150000"/>
              </a:lnSpc>
              <a:buFont typeface="Arial" pitchFamily="34" charset="0"/>
              <a:buChar char="•"/>
            </a:pPr>
            <a:r>
              <a:rPr lang="ar-IQ" sz="2400" b="1" dirty="0" smtClean="0"/>
              <a:t>التعامل مع الكتل -</a:t>
            </a:r>
            <a:r>
              <a:rPr lang="en-US" sz="2400" b="1" dirty="0" smtClean="0"/>
              <a:t>2</a:t>
            </a:r>
            <a:r>
              <a:rPr lang="ar-IQ" sz="2400" b="1" dirty="0" smtClean="0"/>
              <a:t>-          </a:t>
            </a:r>
            <a:r>
              <a:rPr lang="en-US" sz="2400" b="1" dirty="0" smtClean="0"/>
              <a:t>       </a:t>
            </a:r>
            <a:r>
              <a:rPr lang="ar-IQ" sz="2400" b="1" dirty="0" smtClean="0"/>
              <a:t> </a:t>
            </a:r>
            <a:r>
              <a:rPr lang="en-US" sz="2400" b="1" dirty="0" smtClean="0"/>
              <a:t>Blocks</a:t>
            </a:r>
            <a:endParaRPr lang="ar-IQ" sz="2400" b="1" dirty="0" smtClean="0"/>
          </a:p>
          <a:p>
            <a:pPr algn="r" rtl="1">
              <a:lnSpc>
                <a:spcPct val="150000"/>
              </a:lnSpc>
            </a:pPr>
            <a:r>
              <a:rPr lang="en-US" sz="2400" b="1" dirty="0" smtClean="0"/>
              <a:t>    </a:t>
            </a:r>
            <a:r>
              <a:rPr lang="ar-IQ" sz="2400" b="1" dirty="0" smtClean="0"/>
              <a:t>  </a:t>
            </a:r>
            <a:r>
              <a:rPr lang="en-US" sz="2400" b="1" dirty="0" smtClean="0"/>
              <a:t>        </a:t>
            </a:r>
          </a:p>
          <a:p>
            <a:pPr algn="r" rtl="1">
              <a:lnSpc>
                <a:spcPct val="150000"/>
              </a:lnSpc>
              <a:buFont typeface="Arial" pitchFamily="34" charset="0"/>
              <a:buChar char="•"/>
            </a:pPr>
            <a:endParaRPr lang="en-US" sz="2400" b="1" dirty="0" smtClean="0"/>
          </a:p>
          <a:p>
            <a:pPr algn="r"/>
            <a:endParaRPr lang="en-US" sz="2400" dirty="0">
              <a:cs typeface="AL-Mateen" pitchFamily="2" charset="-78"/>
            </a:endParaRPr>
          </a:p>
        </p:txBody>
      </p:sp>
      <p:sp>
        <p:nvSpPr>
          <p:cNvPr id="9" name="Rounded Rectangle 8"/>
          <p:cNvSpPr/>
          <p:nvPr/>
        </p:nvSpPr>
        <p:spPr>
          <a:xfrm>
            <a:off x="2627784" y="620688"/>
            <a:ext cx="6160198" cy="64294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cs typeface="(AH) Manal Black"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التعامل مع الكتل      </a:t>
            </a:r>
            <a:r>
              <a:rPr lang="en-US" sz="2400" dirty="0" smtClean="0">
                <a:latin typeface="Arial Black" pitchFamily="34" charset="0"/>
                <a:cs typeface="(AH) Manal Black" pitchFamily="2" charset="-78"/>
              </a:rPr>
              <a:t>Inserting Blocks in a table               </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endParaRPr lang="en-US" sz="3200" dirty="0" smtClean="0">
              <a:latin typeface="Arial Black" pitchFamily="34" charset="0"/>
              <a:cs typeface="(AH) Manal Black" pitchFamily="2" charset="-78"/>
            </a:endParaRPr>
          </a:p>
        </p:txBody>
      </p:sp>
      <p:sp>
        <p:nvSpPr>
          <p:cNvPr id="8" name="Rectangle 7"/>
          <p:cNvSpPr/>
          <p:nvPr/>
        </p:nvSpPr>
        <p:spPr>
          <a:xfrm>
            <a:off x="251520" y="1196752"/>
            <a:ext cx="3960440" cy="784830"/>
          </a:xfrm>
          <a:prstGeom prst="rect">
            <a:avLst/>
          </a:prstGeom>
        </p:spPr>
        <p:txBody>
          <a:bodyPr wrap="square">
            <a:spAutoFit/>
          </a:bodyPr>
          <a:lstStyle/>
          <a:p>
            <a:pPr algn="just"/>
            <a:r>
              <a:rPr lang="en-US" sz="1500" dirty="0" smtClean="0"/>
              <a:t>You can insert blocks in a table and fit inside the table cells. Note that you cannot insert Annotative blocks in a table. </a:t>
            </a:r>
            <a:endParaRPr lang="en-US" sz="1500" dirty="0"/>
          </a:p>
        </p:txBody>
      </p:sp>
      <p:grpSp>
        <p:nvGrpSpPr>
          <p:cNvPr id="10" name="Group 9"/>
          <p:cNvGrpSpPr/>
          <p:nvPr/>
        </p:nvGrpSpPr>
        <p:grpSpPr>
          <a:xfrm>
            <a:off x="266884" y="1817268"/>
            <a:ext cx="4572000" cy="1015663"/>
            <a:chOff x="323528" y="2132856"/>
            <a:chExt cx="4572000" cy="1015663"/>
          </a:xfrm>
        </p:grpSpPr>
        <p:sp>
          <p:nvSpPr>
            <p:cNvPr id="9" name="Rectangle 8"/>
            <p:cNvSpPr/>
            <p:nvPr/>
          </p:nvSpPr>
          <p:spPr>
            <a:xfrm>
              <a:off x="323528" y="2132856"/>
              <a:ext cx="4572000" cy="1015663"/>
            </a:xfrm>
            <a:prstGeom prst="rect">
              <a:avLst/>
            </a:prstGeom>
          </p:spPr>
          <p:txBody>
            <a:bodyPr>
              <a:spAutoFit/>
            </a:bodyPr>
            <a:lstStyle/>
            <a:p>
              <a:endParaRPr lang="en-US" sz="1500" dirty="0" smtClean="0"/>
            </a:p>
            <a:p>
              <a:r>
                <a:rPr lang="en-US" sz="1500" b="1" dirty="0" smtClean="0"/>
                <a:t>Example: </a:t>
              </a:r>
              <a:r>
                <a:rPr lang="en-US" sz="1500" dirty="0" smtClean="0"/>
                <a:t>Click on </a:t>
              </a:r>
              <a:r>
                <a:rPr lang="en-US" sz="1500" b="1" dirty="0" smtClean="0"/>
                <a:t>Annotate </a:t>
              </a:r>
              <a:r>
                <a:rPr lang="en-US" sz="1500" b="1" dirty="0" smtClean="0">
                  <a:sym typeface="Wingdings" pitchFamily="2" charset="2"/>
                </a:rPr>
                <a:t></a:t>
              </a:r>
              <a:r>
                <a:rPr lang="en-US" sz="1500" b="1" dirty="0" smtClean="0"/>
                <a:t> Table </a:t>
              </a:r>
              <a:r>
                <a:rPr lang="en-US" sz="1500" b="1" dirty="0" smtClean="0">
                  <a:sym typeface="Wingdings" pitchFamily="2" charset="2"/>
                </a:rPr>
                <a:t></a:t>
              </a:r>
              <a:r>
                <a:rPr lang="en-US" sz="1500" b="1" dirty="0" smtClean="0"/>
                <a:t> Table            </a:t>
              </a:r>
              <a:r>
                <a:rPr lang="en-US" sz="1500" dirty="0" smtClean="0"/>
                <a:t>from the Ribbon to display Insert Table dialog box. </a:t>
              </a:r>
            </a:p>
            <a:p>
              <a:r>
                <a:rPr lang="en-US" sz="1500" dirty="0" smtClean="0"/>
                <a:t>• Insert the values in the dialog box. </a:t>
              </a:r>
            </a:p>
          </p:txBody>
        </p:sp>
        <p:pic>
          <p:nvPicPr>
            <p:cNvPr id="1026" name="Picture 2"/>
            <p:cNvPicPr>
              <a:picLocks noChangeAspect="1" noChangeArrowheads="1"/>
            </p:cNvPicPr>
            <p:nvPr/>
          </p:nvPicPr>
          <p:blipFill>
            <a:blip r:embed="rId2" cstate="print"/>
            <a:srcRect/>
            <a:stretch>
              <a:fillRect/>
            </a:stretch>
          </p:blipFill>
          <p:spPr bwMode="auto">
            <a:xfrm>
              <a:off x="3995936" y="2132856"/>
              <a:ext cx="288032" cy="545422"/>
            </a:xfrm>
            <a:prstGeom prst="rect">
              <a:avLst/>
            </a:prstGeom>
            <a:noFill/>
            <a:ln w="9525">
              <a:noFill/>
              <a:miter lim="800000"/>
              <a:headEnd/>
              <a:tailEnd/>
            </a:ln>
          </p:spPr>
        </p:pic>
      </p:grpSp>
      <p:pic>
        <p:nvPicPr>
          <p:cNvPr id="1027" name="Picture 3"/>
          <p:cNvPicPr>
            <a:picLocks noChangeAspect="1" noChangeArrowheads="1"/>
          </p:cNvPicPr>
          <p:nvPr/>
        </p:nvPicPr>
        <p:blipFill>
          <a:blip r:embed="rId3" cstate="print"/>
          <a:srcRect/>
          <a:stretch>
            <a:fillRect/>
          </a:stretch>
        </p:blipFill>
        <p:spPr bwMode="auto">
          <a:xfrm>
            <a:off x="4355976" y="1196752"/>
            <a:ext cx="4664367" cy="3390702"/>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95536" y="2996952"/>
            <a:ext cx="2914650" cy="1533525"/>
          </a:xfrm>
          <a:prstGeom prst="rect">
            <a:avLst/>
          </a:prstGeom>
          <a:noFill/>
          <a:ln w="9525">
            <a:solidFill>
              <a:schemeClr val="tx1"/>
            </a:solidFill>
            <a:miter lim="800000"/>
            <a:headEnd/>
            <a:tailEnd/>
          </a:ln>
        </p:spPr>
      </p:pic>
      <p:sp>
        <p:nvSpPr>
          <p:cNvPr id="12" name="TextBox 11"/>
          <p:cNvSpPr txBox="1"/>
          <p:nvPr/>
        </p:nvSpPr>
        <p:spPr>
          <a:xfrm>
            <a:off x="3563888" y="3645024"/>
            <a:ext cx="576064" cy="461665"/>
          </a:xfrm>
          <a:prstGeom prst="rect">
            <a:avLst/>
          </a:prstGeom>
          <a:noFill/>
        </p:spPr>
        <p:txBody>
          <a:bodyPr wrap="square" rtlCol="0">
            <a:spAutoFit/>
          </a:bodyPr>
          <a:lstStyle/>
          <a:p>
            <a:r>
              <a:rPr lang="en-US" sz="2400" dirty="0" smtClean="0">
                <a:sym typeface="Wingdings" pitchFamily="2" charset="2"/>
              </a:rPr>
              <a:t></a:t>
            </a:r>
            <a:endParaRPr lang="en-US" sz="2400" dirty="0"/>
          </a:p>
        </p:txBody>
      </p:sp>
      <p:sp>
        <p:nvSpPr>
          <p:cNvPr id="13" name="Rectangle 12"/>
          <p:cNvSpPr/>
          <p:nvPr/>
        </p:nvSpPr>
        <p:spPr>
          <a:xfrm>
            <a:off x="323528" y="4797152"/>
            <a:ext cx="4572000" cy="1246495"/>
          </a:xfrm>
          <a:prstGeom prst="rect">
            <a:avLst/>
          </a:prstGeom>
        </p:spPr>
        <p:txBody>
          <a:bodyPr>
            <a:spAutoFit/>
          </a:bodyPr>
          <a:lstStyle/>
          <a:p>
            <a:endParaRPr lang="en-US" sz="1500" dirty="0" smtClean="0"/>
          </a:p>
          <a:p>
            <a:r>
              <a:rPr lang="en-US" sz="1500" dirty="0" smtClean="0"/>
              <a:t>Click OK and click anywhere in the drawing area to define the insertion point of the table. </a:t>
            </a:r>
          </a:p>
          <a:p>
            <a:r>
              <a:rPr lang="en-US" sz="1500" dirty="0" smtClean="0"/>
              <a:t>• After inserting the table, you can change its size (width and height) uniformly by dragging its corner grip.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التعامل مع الكتل      </a:t>
            </a:r>
            <a:r>
              <a:rPr lang="en-US" sz="2400" dirty="0" smtClean="0">
                <a:latin typeface="Arial Black" pitchFamily="34" charset="0"/>
                <a:cs typeface="(AH) Manal Black" pitchFamily="2" charset="-78"/>
              </a:rPr>
              <a:t>Inserting Blocks in a table               </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endParaRPr lang="en-US" sz="3200" dirty="0" smtClean="0">
              <a:latin typeface="Arial Black" pitchFamily="34" charset="0"/>
              <a:cs typeface="(AH) Manal Black" pitchFamily="2" charset="-78"/>
            </a:endParaRPr>
          </a:p>
        </p:txBody>
      </p:sp>
      <p:sp>
        <p:nvSpPr>
          <p:cNvPr id="14" name="Rectangle 13"/>
          <p:cNvSpPr/>
          <p:nvPr/>
        </p:nvSpPr>
        <p:spPr>
          <a:xfrm>
            <a:off x="323528" y="1196752"/>
            <a:ext cx="3456384" cy="3554819"/>
          </a:xfrm>
          <a:prstGeom prst="rect">
            <a:avLst/>
          </a:prstGeom>
        </p:spPr>
        <p:txBody>
          <a:bodyPr wrap="square">
            <a:spAutoFit/>
          </a:bodyPr>
          <a:lstStyle/>
          <a:p>
            <a:endParaRPr lang="en-US" sz="1500" dirty="0" smtClean="0"/>
          </a:p>
          <a:p>
            <a:pPr>
              <a:buFont typeface="Arial" pitchFamily="34" charset="0"/>
              <a:buChar char="•"/>
            </a:pPr>
            <a:r>
              <a:rPr lang="en-US" sz="1500" dirty="0" smtClean="0"/>
              <a:t>Enter the names in the table cells.</a:t>
            </a:r>
          </a:p>
          <a:p>
            <a:pPr>
              <a:buFont typeface="Arial" pitchFamily="34" charset="0"/>
              <a:buChar char="•"/>
            </a:pPr>
            <a:r>
              <a:rPr lang="en-US" sz="1500" dirty="0" smtClean="0"/>
              <a:t>Select the first cell in the Symbol row and right-click</a:t>
            </a:r>
          </a:p>
          <a:p>
            <a:pPr>
              <a:buFont typeface="Arial" pitchFamily="34" charset="0"/>
              <a:buChar char="•"/>
            </a:pPr>
            <a:r>
              <a:rPr lang="en-US" sz="1500" dirty="0" smtClean="0"/>
              <a:t>Select Insert &gt; Block from the shortcut menu; the Insert a Block in a Table Cell dialog box appears.</a:t>
            </a:r>
          </a:p>
          <a:p>
            <a:endParaRPr lang="en-US" sz="1500" dirty="0" smtClean="0"/>
          </a:p>
          <a:p>
            <a:pPr>
              <a:buFont typeface="Arial" pitchFamily="34" charset="0"/>
              <a:buChar char="•"/>
            </a:pPr>
            <a:r>
              <a:rPr lang="en-US" sz="1500" dirty="0" smtClean="0"/>
              <a:t>In the Insert a Block in a Table Cell dialog box, select block name. </a:t>
            </a:r>
          </a:p>
          <a:p>
            <a:r>
              <a:rPr lang="en-US" sz="1500" dirty="0" smtClean="0"/>
              <a:t>• Set Overall cell alignment to Middle Center. </a:t>
            </a:r>
          </a:p>
          <a:p>
            <a:r>
              <a:rPr lang="en-US" sz="1500" dirty="0" smtClean="0"/>
              <a:t>• Click OK; the block symbol will be placed in the selected cell. </a:t>
            </a:r>
          </a:p>
          <a:p>
            <a:pPr>
              <a:buFontTx/>
              <a:buChar char="-"/>
            </a:pPr>
            <a:endParaRPr lang="en-US" sz="1500" dirty="0" smtClean="0"/>
          </a:p>
        </p:txBody>
      </p:sp>
      <p:pic>
        <p:nvPicPr>
          <p:cNvPr id="2051" name="Picture 3"/>
          <p:cNvPicPr>
            <a:picLocks noChangeAspect="1" noChangeArrowheads="1"/>
          </p:cNvPicPr>
          <p:nvPr/>
        </p:nvPicPr>
        <p:blipFill>
          <a:blip r:embed="rId2" cstate="print"/>
          <a:srcRect l="23900" t="14598" r="18501" b="24800"/>
          <a:stretch>
            <a:fillRect/>
          </a:stretch>
        </p:blipFill>
        <p:spPr bwMode="auto">
          <a:xfrm>
            <a:off x="3779912" y="1268760"/>
            <a:ext cx="5037210" cy="3312368"/>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3" cstate="print"/>
          <a:srcRect l="58550" t="41360" r="20300" b="32000"/>
          <a:stretch>
            <a:fillRect/>
          </a:stretch>
        </p:blipFill>
        <p:spPr bwMode="auto">
          <a:xfrm>
            <a:off x="6084168" y="4077072"/>
            <a:ext cx="2744089" cy="216024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التعامل مع الكتل      </a:t>
            </a:r>
            <a:r>
              <a:rPr lang="en-US" sz="2400" dirty="0" smtClean="0">
                <a:latin typeface="Arial Black" pitchFamily="34" charset="0"/>
                <a:cs typeface="(AH) Manal Black" pitchFamily="2" charset="-78"/>
              </a:rPr>
              <a:t>  Using tools Palettes                       </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endParaRPr lang="en-US" sz="3200" dirty="0" smtClean="0">
              <a:latin typeface="Arial Black" pitchFamily="34" charset="0"/>
              <a:cs typeface="(AH) Manal Black" pitchFamily="2" charset="-78"/>
            </a:endParaRPr>
          </a:p>
        </p:txBody>
      </p:sp>
      <p:sp>
        <p:nvSpPr>
          <p:cNvPr id="8" name="Rectangle 7"/>
          <p:cNvSpPr/>
          <p:nvPr/>
        </p:nvSpPr>
        <p:spPr>
          <a:xfrm>
            <a:off x="251520" y="1196752"/>
            <a:ext cx="5472608" cy="1246495"/>
          </a:xfrm>
          <a:prstGeom prst="rect">
            <a:avLst/>
          </a:prstGeom>
        </p:spPr>
        <p:txBody>
          <a:bodyPr wrap="square">
            <a:spAutoFit/>
          </a:bodyPr>
          <a:lstStyle/>
          <a:p>
            <a:pPr algn="just"/>
            <a:r>
              <a:rPr lang="en-US" sz="1500" dirty="0" smtClean="0"/>
              <a:t>You can arrange blocks, dimensions, hatch patterns and other frequently used tools in </a:t>
            </a:r>
            <a:r>
              <a:rPr lang="en-US" sz="1500" b="1" dirty="0" smtClean="0"/>
              <a:t>Tool Palettes. </a:t>
            </a:r>
            <a:r>
              <a:rPr lang="en-US" sz="1500" dirty="0" smtClean="0"/>
              <a:t>You can display the Tool Palettes by the clicking </a:t>
            </a:r>
            <a:r>
              <a:rPr lang="en-US" sz="1500" b="1" dirty="0" smtClean="0"/>
              <a:t>View </a:t>
            </a:r>
            <a:r>
              <a:rPr lang="en-US" sz="1500" b="1" dirty="0" smtClean="0">
                <a:sym typeface="Wingdings" pitchFamily="2" charset="2"/>
              </a:rPr>
              <a:t> </a:t>
            </a:r>
            <a:r>
              <a:rPr lang="en-US" sz="1500" b="1" dirty="0" smtClean="0"/>
              <a:t>Palettes </a:t>
            </a:r>
            <a:r>
              <a:rPr lang="en-US" sz="1500" b="1" dirty="0" smtClean="0">
                <a:sym typeface="Wingdings" pitchFamily="2" charset="2"/>
              </a:rPr>
              <a:t></a:t>
            </a:r>
            <a:r>
              <a:rPr lang="en-US" sz="1500" b="1" dirty="0" smtClean="0"/>
              <a:t> Tool Palettes </a:t>
            </a:r>
            <a:r>
              <a:rPr lang="en-US" sz="1500" dirty="0" smtClean="0"/>
              <a:t>on the ribbon or entering </a:t>
            </a:r>
            <a:r>
              <a:rPr lang="en-US" sz="1500" b="1" dirty="0" smtClean="0"/>
              <a:t>TOOLPALETTES </a:t>
            </a:r>
            <a:r>
              <a:rPr lang="en-US" sz="1500" dirty="0" smtClean="0"/>
              <a:t>in the </a:t>
            </a:r>
            <a:r>
              <a:rPr lang="en-US" sz="1500" b="1" dirty="0" smtClean="0"/>
              <a:t>command line</a:t>
            </a:r>
            <a:r>
              <a:rPr lang="en-US" sz="1500" dirty="0" smtClean="0"/>
              <a:t>. </a:t>
            </a:r>
          </a:p>
          <a:p>
            <a:pPr algn="just"/>
            <a:r>
              <a:rPr lang="en-US" sz="1500" dirty="0" smtClean="0"/>
              <a:t> </a:t>
            </a:r>
            <a:r>
              <a:rPr lang="en-US" sz="1500" b="1" dirty="0" smtClean="0"/>
              <a:t> </a:t>
            </a:r>
            <a:endParaRPr lang="en-US" sz="1500" b="1" dirty="0"/>
          </a:p>
        </p:txBody>
      </p:sp>
      <p:pic>
        <p:nvPicPr>
          <p:cNvPr id="3075" name="Picture 3"/>
          <p:cNvPicPr>
            <a:picLocks noChangeAspect="1" noChangeArrowheads="1"/>
          </p:cNvPicPr>
          <p:nvPr/>
        </p:nvPicPr>
        <p:blipFill>
          <a:blip r:embed="rId2" cstate="print"/>
          <a:srcRect/>
          <a:stretch>
            <a:fillRect/>
          </a:stretch>
        </p:blipFill>
        <p:spPr bwMode="auto">
          <a:xfrm>
            <a:off x="5826950" y="1196752"/>
            <a:ext cx="2898322" cy="1008112"/>
          </a:xfrm>
          <a:prstGeom prst="rect">
            <a:avLst/>
          </a:prstGeom>
          <a:noFill/>
          <a:ln w="9525">
            <a:solidFill>
              <a:schemeClr val="tx1"/>
            </a:solidFill>
            <a:miter lim="800000"/>
            <a:headEnd/>
            <a:tailEnd/>
          </a:ln>
        </p:spPr>
      </p:pic>
      <p:sp>
        <p:nvSpPr>
          <p:cNvPr id="11" name="Rectangle 10"/>
          <p:cNvSpPr/>
          <p:nvPr/>
        </p:nvSpPr>
        <p:spPr>
          <a:xfrm>
            <a:off x="251520" y="2420888"/>
            <a:ext cx="4572000" cy="1754326"/>
          </a:xfrm>
          <a:prstGeom prst="rect">
            <a:avLst/>
          </a:prstGeom>
        </p:spPr>
        <p:txBody>
          <a:bodyPr>
            <a:spAutoFit/>
          </a:bodyPr>
          <a:lstStyle/>
          <a:p>
            <a:pPr algn="just"/>
            <a:r>
              <a:rPr lang="en-US" sz="1500" dirty="0" smtClean="0"/>
              <a:t>There are many palettes arranged in the TOOL PALETTES window. You can display more palettes by clicking the </a:t>
            </a:r>
            <a:r>
              <a:rPr lang="en-US" sz="1500" b="1" dirty="0" smtClean="0"/>
              <a:t>lower left corner </a:t>
            </a:r>
            <a:r>
              <a:rPr lang="en-US" sz="1500" dirty="0" smtClean="0"/>
              <a:t>of the Tool Palettes and selecting the required palettes. </a:t>
            </a:r>
          </a:p>
          <a:p>
            <a:pPr algn="just"/>
            <a:r>
              <a:rPr lang="en-US" sz="1500" dirty="0" smtClean="0"/>
              <a:t>There are many blocks available in the Architectural, Mechanical, Electrical, Civil, and Structural palettes. You can drag and place blocks from these palettes.  </a:t>
            </a:r>
            <a:endParaRPr lang="en-US" sz="1500" dirty="0"/>
          </a:p>
        </p:txBody>
      </p:sp>
      <p:pic>
        <p:nvPicPr>
          <p:cNvPr id="3077" name="Picture 5"/>
          <p:cNvPicPr>
            <a:picLocks noChangeAspect="1" noChangeArrowheads="1"/>
          </p:cNvPicPr>
          <p:nvPr/>
        </p:nvPicPr>
        <p:blipFill>
          <a:blip r:embed="rId3" cstate="print"/>
          <a:srcRect/>
          <a:stretch>
            <a:fillRect/>
          </a:stretch>
        </p:blipFill>
        <p:spPr bwMode="auto">
          <a:xfrm>
            <a:off x="4716016" y="2348880"/>
            <a:ext cx="4224469"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التعامل مع الكتل </a:t>
            </a:r>
            <a:r>
              <a:rPr lang="en-US" sz="2400" dirty="0" smtClean="0">
                <a:latin typeface="Arial Black" pitchFamily="34" charset="0"/>
                <a:cs typeface="(AH) Manal Black" pitchFamily="2" charset="-78"/>
              </a:rPr>
              <a:t>Inserting Multiple Blocks                      </a:t>
            </a:r>
          </a:p>
        </p:txBody>
      </p:sp>
      <p:sp>
        <p:nvSpPr>
          <p:cNvPr id="4" name="Rectangle 3"/>
          <p:cNvSpPr/>
          <p:nvPr/>
        </p:nvSpPr>
        <p:spPr>
          <a:xfrm>
            <a:off x="323528" y="1268760"/>
            <a:ext cx="8640960" cy="2862322"/>
          </a:xfrm>
          <a:prstGeom prst="rect">
            <a:avLst/>
          </a:prstGeom>
        </p:spPr>
        <p:txBody>
          <a:bodyPr wrap="square">
            <a:spAutoFit/>
          </a:bodyPr>
          <a:lstStyle/>
          <a:p>
            <a:r>
              <a:rPr lang="en-US" sz="1500" dirty="0" smtClean="0"/>
              <a:t>You can insert multiple instances of a block at a time by using the </a:t>
            </a:r>
            <a:r>
              <a:rPr lang="en-US" sz="1500" b="1" dirty="0" smtClean="0"/>
              <a:t>MINSERT</a:t>
            </a:r>
            <a:r>
              <a:rPr lang="en-US" sz="1500" dirty="0" smtClean="0"/>
              <a:t> command. This command is similar to the </a:t>
            </a:r>
            <a:r>
              <a:rPr lang="en-US" sz="1500" b="1" dirty="0" smtClean="0"/>
              <a:t>ARRAY</a:t>
            </a:r>
            <a:r>
              <a:rPr lang="en-US" sz="1500" dirty="0" smtClean="0"/>
              <a:t> command:</a:t>
            </a:r>
          </a:p>
          <a:p>
            <a:endParaRPr lang="en-US" sz="1500" dirty="0" smtClean="0"/>
          </a:p>
          <a:p>
            <a:r>
              <a:rPr lang="en-US" sz="1500" dirty="0" smtClean="0"/>
              <a:t>• Type </a:t>
            </a:r>
            <a:r>
              <a:rPr lang="en-US" sz="1500" b="1" dirty="0" smtClean="0"/>
              <a:t>MINSERT</a:t>
            </a:r>
            <a:r>
              <a:rPr lang="en-US" sz="1500" dirty="0" smtClean="0"/>
              <a:t> in the command line and press </a:t>
            </a:r>
            <a:r>
              <a:rPr lang="en-US" sz="1500" b="1" dirty="0" smtClean="0"/>
              <a:t>ENTER</a:t>
            </a:r>
            <a:r>
              <a:rPr lang="en-US" sz="1500" dirty="0" smtClean="0"/>
              <a:t>; the message, “</a:t>
            </a:r>
            <a:r>
              <a:rPr lang="en-US" sz="1500" b="1" dirty="0" smtClean="0"/>
              <a:t>Enter block name or [?]</a:t>
            </a:r>
            <a:r>
              <a:rPr lang="en-US" sz="1500" dirty="0" smtClean="0"/>
              <a:t>:” appears. </a:t>
            </a:r>
          </a:p>
          <a:p>
            <a:r>
              <a:rPr lang="en-US" sz="1500" dirty="0" smtClean="0"/>
              <a:t>• Type block name and press </a:t>
            </a:r>
            <a:r>
              <a:rPr lang="en-US" sz="1500" b="1" dirty="0" smtClean="0"/>
              <a:t>ENTER</a:t>
            </a:r>
            <a:r>
              <a:rPr lang="en-US" sz="1500" dirty="0" smtClean="0"/>
              <a:t>; the block is attached to the cursor. </a:t>
            </a:r>
          </a:p>
          <a:p>
            <a:r>
              <a:rPr lang="en-US" sz="1500" dirty="0" smtClean="0"/>
              <a:t>• Pick a point in the drawing window. </a:t>
            </a:r>
          </a:p>
          <a:p>
            <a:r>
              <a:rPr lang="en-US" sz="1500" dirty="0" smtClean="0"/>
              <a:t>• Enter 1 as the scale factor. </a:t>
            </a:r>
          </a:p>
          <a:p>
            <a:r>
              <a:rPr lang="en-US" sz="1500" dirty="0" smtClean="0"/>
              <a:t>• Enter 0 as the rotation angle; the message, “</a:t>
            </a:r>
            <a:r>
              <a:rPr lang="en-US" sz="1500" b="1" dirty="0" smtClean="0"/>
              <a:t>Enter number of rows (---) &lt;1&gt;:</a:t>
            </a:r>
            <a:r>
              <a:rPr lang="en-US" sz="1500" dirty="0" smtClean="0"/>
              <a:t>” appears. </a:t>
            </a:r>
          </a:p>
          <a:p>
            <a:r>
              <a:rPr lang="en-US" sz="1500" dirty="0" smtClean="0"/>
              <a:t>• Enter 1 as the row value; the message, “</a:t>
            </a:r>
            <a:r>
              <a:rPr lang="en-US" sz="1500" b="1" dirty="0" smtClean="0"/>
              <a:t>Enter number of columns (|||) &lt;1&gt;:” </a:t>
            </a:r>
            <a:r>
              <a:rPr lang="en-US" sz="1500" dirty="0" smtClean="0"/>
              <a:t>appears. </a:t>
            </a:r>
          </a:p>
          <a:p>
            <a:r>
              <a:rPr lang="en-US" sz="1500" dirty="0" smtClean="0"/>
              <a:t>• Enter 4 as the column value; the message, “</a:t>
            </a:r>
            <a:r>
              <a:rPr lang="en-US" sz="1500" b="1" dirty="0" smtClean="0"/>
              <a:t>Specify distance between columns (|||):” </a:t>
            </a:r>
            <a:r>
              <a:rPr lang="en-US" sz="1500" dirty="0" smtClean="0"/>
              <a:t>appears. </a:t>
            </a:r>
          </a:p>
          <a:p>
            <a:r>
              <a:rPr lang="en-US" sz="1500" dirty="0" smtClean="0"/>
              <a:t>• Type the distance and press ENTER; the block will be inserted like array command. </a:t>
            </a:r>
          </a:p>
          <a:p>
            <a:r>
              <a:rPr lang="en-US" sz="1500" dirty="0" smtClean="0"/>
              <a:t> </a:t>
            </a:r>
            <a:endParaRPr lang="en-US" sz="1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التعامل مع </a:t>
            </a:r>
            <a:r>
              <a:rPr lang="ar-IQ" sz="3200" dirty="0" smtClean="0">
                <a:latin typeface="Arial Black" pitchFamily="34" charset="0"/>
                <a:cs typeface="(AH) Manal Black" pitchFamily="2" charset="-78"/>
              </a:rPr>
              <a:t>ال</a:t>
            </a:r>
            <a:r>
              <a:rPr lang="ar-IQ" sz="3200" dirty="0" smtClean="0">
                <a:latin typeface="Arial Black" pitchFamily="34" charset="0"/>
                <a:cs typeface="(AH) Manal Black" pitchFamily="2" charset="-78"/>
              </a:rPr>
              <a:t>طبقات</a:t>
            </a:r>
            <a:r>
              <a:rPr lang="ar-IQ" sz="3200" dirty="0" smtClean="0">
                <a:latin typeface="Arial Black" pitchFamily="34" charset="0"/>
                <a:cs typeface="(AH) Manal Black" pitchFamily="2" charset="-78"/>
              </a:rPr>
              <a:t> </a:t>
            </a:r>
            <a:r>
              <a:rPr lang="en-US" sz="2400" dirty="0" smtClean="0">
                <a:latin typeface="Arial Black" pitchFamily="34" charset="0"/>
                <a:cs typeface="(AH) Manal Black" pitchFamily="2" charset="-78"/>
              </a:rPr>
              <a:t>Layers                         </a:t>
            </a:r>
            <a:r>
              <a:rPr lang="en-US" sz="2400" dirty="0" smtClean="0">
                <a:latin typeface="Arial Black" pitchFamily="34" charset="0"/>
                <a:cs typeface="(AH) Manal Black" pitchFamily="2" charset="-78"/>
              </a:rPr>
              <a:t>                      </a:t>
            </a:r>
            <a:endParaRPr lang="en-US" sz="2400" dirty="0" smtClean="0">
              <a:latin typeface="Arial Black" pitchFamily="34" charset="0"/>
              <a:cs typeface="(AH) Manal Black" pitchFamily="2" charset="-78"/>
            </a:endParaRPr>
          </a:p>
        </p:txBody>
      </p:sp>
      <p:sp>
        <p:nvSpPr>
          <p:cNvPr id="5" name="Rectangle 4"/>
          <p:cNvSpPr/>
          <p:nvPr/>
        </p:nvSpPr>
        <p:spPr>
          <a:xfrm>
            <a:off x="251520" y="1124744"/>
            <a:ext cx="4572000" cy="1708160"/>
          </a:xfrm>
          <a:prstGeom prst="rect">
            <a:avLst/>
          </a:prstGeom>
        </p:spPr>
        <p:txBody>
          <a:bodyPr>
            <a:spAutoFit/>
          </a:bodyPr>
          <a:lstStyle/>
          <a:p>
            <a:pPr algn="just"/>
            <a:r>
              <a:rPr lang="en-US" sz="1500" b="1" dirty="0" smtClean="0"/>
              <a:t>Layers</a:t>
            </a:r>
            <a:r>
              <a:rPr lang="en-US" sz="1500" dirty="0" smtClean="0"/>
              <a:t> are like a group of transparent sheets that are combined into a complete drawing. The figure </a:t>
            </a:r>
            <a:r>
              <a:rPr lang="en-US" sz="1500" dirty="0" smtClean="0"/>
              <a:t>displays </a:t>
            </a:r>
            <a:r>
              <a:rPr lang="en-US" sz="1500" dirty="0" smtClean="0"/>
              <a:t>a drawing consisting of object lines and dimension lines. In this example, the object lines are created on the ‘Object’ layer, and dimensions are created on the layer called ‘Dimension’. You can easily turn-off the ‘Dimension’ layer for a clearer view of the object lines. </a:t>
            </a:r>
            <a:endParaRPr lang="en-US" sz="1500" dirty="0"/>
          </a:p>
        </p:txBody>
      </p:sp>
      <p:pic>
        <p:nvPicPr>
          <p:cNvPr id="2050" name="Picture 2"/>
          <p:cNvPicPr>
            <a:picLocks noChangeAspect="1" noChangeArrowheads="1"/>
          </p:cNvPicPr>
          <p:nvPr/>
        </p:nvPicPr>
        <p:blipFill>
          <a:blip r:embed="rId2" cstate="print"/>
          <a:srcRect/>
          <a:stretch>
            <a:fillRect/>
          </a:stretch>
        </p:blipFill>
        <p:spPr bwMode="auto">
          <a:xfrm>
            <a:off x="5652121" y="1124745"/>
            <a:ext cx="2808312" cy="2776686"/>
          </a:xfrm>
          <a:prstGeom prst="rect">
            <a:avLst/>
          </a:prstGeom>
          <a:noFill/>
          <a:ln w="9525">
            <a:solidFill>
              <a:schemeClr val="tx1"/>
            </a:solidFill>
            <a:miter lim="800000"/>
            <a:headEnd/>
            <a:tailEnd/>
          </a:ln>
        </p:spPr>
      </p:pic>
      <p:sp>
        <p:nvSpPr>
          <p:cNvPr id="6" name="Rectangle 5"/>
          <p:cNvSpPr/>
          <p:nvPr/>
        </p:nvSpPr>
        <p:spPr>
          <a:xfrm>
            <a:off x="251520" y="2924944"/>
            <a:ext cx="4572000" cy="1246495"/>
          </a:xfrm>
          <a:prstGeom prst="rect">
            <a:avLst/>
          </a:prstGeom>
        </p:spPr>
        <p:txBody>
          <a:bodyPr>
            <a:spAutoFit/>
          </a:bodyPr>
          <a:lstStyle/>
          <a:p>
            <a:pPr algn="just"/>
            <a:r>
              <a:rPr lang="en-US" sz="1500" b="1" dirty="0" smtClean="0"/>
              <a:t>Layer Properties Manager </a:t>
            </a:r>
          </a:p>
          <a:p>
            <a:pPr algn="just"/>
            <a:r>
              <a:rPr lang="en-US" sz="1500" dirty="0" smtClean="0"/>
              <a:t>The Layer Properties Manager is used to create and manage layers. To open Layer Properties Manager, click </a:t>
            </a:r>
            <a:r>
              <a:rPr lang="en-US" sz="1500" b="1" dirty="0" smtClean="0"/>
              <a:t>Home </a:t>
            </a:r>
            <a:r>
              <a:rPr lang="en-US" sz="1500" b="1" dirty="0" smtClean="0">
                <a:sym typeface="Wingdings" pitchFamily="2" charset="2"/>
              </a:rPr>
              <a:t></a:t>
            </a:r>
            <a:r>
              <a:rPr lang="en-US" sz="1500" b="1" dirty="0" smtClean="0"/>
              <a:t> Layers </a:t>
            </a:r>
            <a:r>
              <a:rPr lang="en-US" sz="1500" b="1" dirty="0" smtClean="0">
                <a:sym typeface="Wingdings" pitchFamily="2" charset="2"/>
              </a:rPr>
              <a:t> </a:t>
            </a:r>
            <a:r>
              <a:rPr lang="en-US" sz="1500" b="1" dirty="0" smtClean="0"/>
              <a:t>Layer </a:t>
            </a:r>
            <a:r>
              <a:rPr lang="en-US" sz="1500" b="1" dirty="0" smtClean="0"/>
              <a:t>Properties </a:t>
            </a:r>
            <a:r>
              <a:rPr lang="en-US" sz="1500" dirty="0" smtClean="0"/>
              <a:t>on the ribbon or enter </a:t>
            </a:r>
            <a:r>
              <a:rPr lang="en-US" sz="1500" b="1" dirty="0" smtClean="0"/>
              <a:t>LA</a:t>
            </a:r>
            <a:r>
              <a:rPr lang="en-US" sz="1500" dirty="0" smtClean="0"/>
              <a:t> in the </a:t>
            </a:r>
            <a:r>
              <a:rPr lang="en-US" sz="1500" b="1" dirty="0" smtClean="0"/>
              <a:t>command line </a:t>
            </a:r>
            <a:endParaRPr lang="en-US" sz="1500" b="1" dirty="0"/>
          </a:p>
        </p:txBody>
      </p:sp>
      <p:pic>
        <p:nvPicPr>
          <p:cNvPr id="2051" name="Picture 3"/>
          <p:cNvPicPr>
            <a:picLocks noChangeAspect="1" noChangeArrowheads="1"/>
          </p:cNvPicPr>
          <p:nvPr/>
        </p:nvPicPr>
        <p:blipFill>
          <a:blip r:embed="rId3" cstate="print"/>
          <a:srcRect/>
          <a:stretch>
            <a:fillRect/>
          </a:stretch>
        </p:blipFill>
        <p:spPr bwMode="auto">
          <a:xfrm>
            <a:off x="5148064" y="4293096"/>
            <a:ext cx="3667125" cy="1219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التعامل مع </a:t>
            </a:r>
            <a:r>
              <a:rPr lang="ar-IQ" sz="3200" dirty="0" smtClean="0">
                <a:latin typeface="Arial Black" pitchFamily="34" charset="0"/>
                <a:cs typeface="(AH) Manal Black" pitchFamily="2" charset="-78"/>
              </a:rPr>
              <a:t>ال</a:t>
            </a:r>
            <a:r>
              <a:rPr lang="ar-IQ" sz="3200" dirty="0" smtClean="0">
                <a:latin typeface="Arial Black" pitchFamily="34" charset="0"/>
                <a:cs typeface="(AH) Manal Black" pitchFamily="2" charset="-78"/>
              </a:rPr>
              <a:t>طبقات</a:t>
            </a:r>
            <a:r>
              <a:rPr lang="ar-IQ" sz="3200" dirty="0" smtClean="0">
                <a:latin typeface="Arial Black" pitchFamily="34" charset="0"/>
                <a:cs typeface="(AH) Manal Black" pitchFamily="2" charset="-78"/>
              </a:rPr>
              <a:t> </a:t>
            </a:r>
            <a:r>
              <a:rPr lang="en-US" sz="2400" dirty="0" smtClean="0">
                <a:latin typeface="Arial Black" pitchFamily="34" charset="0"/>
                <a:cs typeface="(AH) Manal Black" pitchFamily="2" charset="-78"/>
              </a:rPr>
              <a:t>Layers                         </a:t>
            </a:r>
            <a:r>
              <a:rPr lang="en-US" sz="2400" dirty="0" smtClean="0">
                <a:latin typeface="Arial Black" pitchFamily="34" charset="0"/>
                <a:cs typeface="(AH) Manal Black" pitchFamily="2" charset="-78"/>
              </a:rPr>
              <a:t>                      </a:t>
            </a:r>
            <a:endParaRPr lang="en-US" sz="2400" dirty="0" smtClean="0">
              <a:latin typeface="Arial Black" pitchFamily="34" charset="0"/>
              <a:cs typeface="(AH) Manal Black" pitchFamily="2" charset="-78"/>
            </a:endParaRPr>
          </a:p>
        </p:txBody>
      </p:sp>
      <p:sp>
        <p:nvSpPr>
          <p:cNvPr id="8" name="Rectangle 7"/>
          <p:cNvSpPr/>
          <p:nvPr/>
        </p:nvSpPr>
        <p:spPr>
          <a:xfrm>
            <a:off x="251520" y="1124744"/>
            <a:ext cx="8640960" cy="784830"/>
          </a:xfrm>
          <a:prstGeom prst="rect">
            <a:avLst/>
          </a:prstGeom>
        </p:spPr>
        <p:txBody>
          <a:bodyPr wrap="square">
            <a:spAutoFit/>
          </a:bodyPr>
          <a:lstStyle/>
          <a:p>
            <a:pPr algn="just"/>
            <a:r>
              <a:rPr lang="en-US" sz="1500" dirty="0" smtClean="0"/>
              <a:t>The components of the Layer Properties Manager are shown below. The Tree View section is used for displaying layer filters, group, or state information. The List View section is the main body of the Layer Properties Manager. It lists the individual layers that currently exist in the drawing. </a:t>
            </a:r>
            <a:endParaRPr lang="en-US" sz="1500" dirty="0"/>
          </a:p>
        </p:txBody>
      </p:sp>
      <p:pic>
        <p:nvPicPr>
          <p:cNvPr id="3074" name="Picture 2"/>
          <p:cNvPicPr>
            <a:picLocks noChangeAspect="1" noChangeArrowheads="1"/>
          </p:cNvPicPr>
          <p:nvPr/>
        </p:nvPicPr>
        <p:blipFill>
          <a:blip r:embed="rId2" cstate="print"/>
          <a:srcRect/>
          <a:stretch>
            <a:fillRect/>
          </a:stretch>
        </p:blipFill>
        <p:spPr bwMode="auto">
          <a:xfrm>
            <a:off x="717348" y="1988841"/>
            <a:ext cx="7527060" cy="2880320"/>
          </a:xfrm>
          <a:prstGeom prst="rect">
            <a:avLst/>
          </a:prstGeom>
          <a:noFill/>
          <a:ln w="9525">
            <a:solidFill>
              <a:schemeClr val="tx1"/>
            </a:solidFill>
            <a:miter lim="800000"/>
            <a:headEnd/>
            <a:tailEnd/>
          </a:ln>
        </p:spPr>
      </p:pic>
      <p:sp>
        <p:nvSpPr>
          <p:cNvPr id="9" name="Rectangle 8"/>
          <p:cNvSpPr/>
          <p:nvPr/>
        </p:nvSpPr>
        <p:spPr>
          <a:xfrm>
            <a:off x="467544" y="5013176"/>
            <a:ext cx="8352928" cy="553998"/>
          </a:xfrm>
          <a:prstGeom prst="rect">
            <a:avLst/>
          </a:prstGeom>
        </p:spPr>
        <p:txBody>
          <a:bodyPr wrap="square">
            <a:spAutoFit/>
          </a:bodyPr>
          <a:lstStyle/>
          <a:p>
            <a:r>
              <a:rPr lang="en-US" sz="1500" dirty="0" smtClean="0"/>
              <a:t>The List View section contains various properties. You can set layer properties and perform various operations in the List View section. A brief explanation of each layer property is given below. </a:t>
            </a:r>
            <a:endParaRPr lang="en-US" sz="1500" dirty="0"/>
          </a:p>
        </p:txBody>
      </p:sp>
      <p:pic>
        <p:nvPicPr>
          <p:cNvPr id="3075" name="Picture 3"/>
          <p:cNvPicPr>
            <a:picLocks noChangeAspect="1" noChangeArrowheads="1"/>
          </p:cNvPicPr>
          <p:nvPr/>
        </p:nvPicPr>
        <p:blipFill>
          <a:blip r:embed="rId3" cstate="print"/>
          <a:srcRect/>
          <a:stretch>
            <a:fillRect/>
          </a:stretch>
        </p:blipFill>
        <p:spPr bwMode="auto">
          <a:xfrm>
            <a:off x="323528" y="5805264"/>
            <a:ext cx="8505825"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التعامل مع </a:t>
            </a:r>
            <a:r>
              <a:rPr lang="ar-IQ" sz="3200" dirty="0" smtClean="0">
                <a:latin typeface="Arial Black" pitchFamily="34" charset="0"/>
                <a:cs typeface="(AH) Manal Black" pitchFamily="2" charset="-78"/>
              </a:rPr>
              <a:t>ال</a:t>
            </a:r>
            <a:r>
              <a:rPr lang="ar-IQ" sz="3200" dirty="0" smtClean="0">
                <a:latin typeface="Arial Black" pitchFamily="34" charset="0"/>
                <a:cs typeface="(AH) Manal Black" pitchFamily="2" charset="-78"/>
              </a:rPr>
              <a:t>طبقات</a:t>
            </a:r>
            <a:r>
              <a:rPr lang="ar-IQ" sz="3200" dirty="0" smtClean="0">
                <a:latin typeface="Arial Black" pitchFamily="34" charset="0"/>
                <a:cs typeface="(AH) Manal Black" pitchFamily="2" charset="-78"/>
              </a:rPr>
              <a:t> </a:t>
            </a:r>
            <a:r>
              <a:rPr lang="en-US" sz="2400" dirty="0" smtClean="0">
                <a:latin typeface="Arial Black" pitchFamily="34" charset="0"/>
                <a:cs typeface="(AH) Manal Black" pitchFamily="2" charset="-78"/>
              </a:rPr>
              <a:t>Layers                         </a:t>
            </a:r>
            <a:r>
              <a:rPr lang="en-US" sz="2400" dirty="0" smtClean="0">
                <a:latin typeface="Arial Black" pitchFamily="34" charset="0"/>
                <a:cs typeface="(AH) Manal Black" pitchFamily="2" charset="-78"/>
              </a:rPr>
              <a:t>                      </a:t>
            </a:r>
            <a:endParaRPr lang="en-US" sz="2400" dirty="0" smtClean="0">
              <a:latin typeface="Arial Black" pitchFamily="34" charset="0"/>
              <a:cs typeface="(AH) Manal Black" pitchFamily="2" charset="-78"/>
            </a:endParaRPr>
          </a:p>
        </p:txBody>
      </p:sp>
      <p:pic>
        <p:nvPicPr>
          <p:cNvPr id="3075" name="Picture 3"/>
          <p:cNvPicPr>
            <a:picLocks noChangeAspect="1" noChangeArrowheads="1"/>
          </p:cNvPicPr>
          <p:nvPr/>
        </p:nvPicPr>
        <p:blipFill>
          <a:blip r:embed="rId2" cstate="print"/>
          <a:srcRect/>
          <a:stretch>
            <a:fillRect/>
          </a:stretch>
        </p:blipFill>
        <p:spPr bwMode="auto">
          <a:xfrm>
            <a:off x="275903" y="1147539"/>
            <a:ext cx="8505825" cy="561975"/>
          </a:xfrm>
          <a:prstGeom prst="rect">
            <a:avLst/>
          </a:prstGeom>
          <a:noFill/>
          <a:ln w="9525">
            <a:noFill/>
            <a:miter lim="800000"/>
            <a:headEnd/>
            <a:tailEnd/>
          </a:ln>
        </p:spPr>
      </p:pic>
      <p:sp>
        <p:nvSpPr>
          <p:cNvPr id="10" name="Rectangle 9"/>
          <p:cNvSpPr/>
          <p:nvPr/>
        </p:nvSpPr>
        <p:spPr>
          <a:xfrm>
            <a:off x="251520" y="1916832"/>
            <a:ext cx="8496944" cy="4016484"/>
          </a:xfrm>
          <a:prstGeom prst="rect">
            <a:avLst/>
          </a:prstGeom>
        </p:spPr>
        <p:txBody>
          <a:bodyPr wrap="square">
            <a:spAutoFit/>
          </a:bodyPr>
          <a:lstStyle/>
          <a:p>
            <a:r>
              <a:rPr lang="en-US" sz="1500" b="1" dirty="0" smtClean="0"/>
              <a:t>Status </a:t>
            </a:r>
            <a:r>
              <a:rPr lang="en-US" sz="1500" dirty="0" smtClean="0"/>
              <a:t>–Shows a green check when a layer is set to current. </a:t>
            </a:r>
          </a:p>
          <a:p>
            <a:r>
              <a:rPr lang="en-US" sz="1500" b="1" dirty="0" smtClean="0"/>
              <a:t>Name</a:t>
            </a:r>
            <a:r>
              <a:rPr lang="en-US" sz="1500" dirty="0" smtClean="0"/>
              <a:t> - Shows the name of the layer. </a:t>
            </a:r>
          </a:p>
          <a:p>
            <a:r>
              <a:rPr lang="en-US" sz="1500" b="1" dirty="0" smtClean="0"/>
              <a:t>On</a:t>
            </a:r>
            <a:r>
              <a:rPr lang="en-US" sz="1500" dirty="0" smtClean="0"/>
              <a:t> – Used to turn on/off the visibility of a layer. When a layer is turned on, it shows a yellow light-bulb. When </a:t>
            </a:r>
            <a:r>
              <a:rPr lang="en-US" sz="1500" dirty="0" smtClean="0"/>
              <a:t>you </a:t>
            </a:r>
            <a:r>
              <a:rPr lang="en-US" sz="1500" dirty="0" smtClean="0"/>
              <a:t>turn off a layer, it shows a grey light-bulb. </a:t>
            </a:r>
          </a:p>
          <a:p>
            <a:r>
              <a:rPr lang="en-US" sz="1500" b="1" dirty="0" smtClean="0"/>
              <a:t>Freeze/Thaw</a:t>
            </a:r>
            <a:r>
              <a:rPr lang="en-US" sz="1500" dirty="0" smtClean="0"/>
              <a:t> – It is used to freeze the objects of a layer so that they cannot be modified. Also, the visibility of </a:t>
            </a:r>
            <a:r>
              <a:rPr lang="en-US" sz="1500" dirty="0" smtClean="0"/>
              <a:t> the </a:t>
            </a:r>
            <a:r>
              <a:rPr lang="en-US" sz="1500" dirty="0" smtClean="0"/>
              <a:t>object is turned off. </a:t>
            </a:r>
          </a:p>
          <a:p>
            <a:r>
              <a:rPr lang="en-US" sz="1500" b="1" dirty="0" smtClean="0"/>
              <a:t>Lock/Unlock</a:t>
            </a:r>
            <a:r>
              <a:rPr lang="en-US" sz="1500" dirty="0" smtClean="0"/>
              <a:t>- It is used to lock the layer so that the objects on it cannot be modified. </a:t>
            </a:r>
          </a:p>
          <a:p>
            <a:r>
              <a:rPr lang="en-US" sz="1500" b="1" dirty="0" smtClean="0"/>
              <a:t>Color</a:t>
            </a:r>
            <a:r>
              <a:rPr lang="en-US" sz="1500" dirty="0" smtClean="0"/>
              <a:t> – It is used to assign a color to the layer. </a:t>
            </a:r>
          </a:p>
          <a:p>
            <a:r>
              <a:rPr lang="en-US" sz="1500" b="1" dirty="0" smtClean="0"/>
              <a:t>Linetype</a:t>
            </a:r>
            <a:r>
              <a:rPr lang="en-US" sz="1500" dirty="0" smtClean="0"/>
              <a:t> – It is used to assign a linetype to the layer. </a:t>
            </a:r>
          </a:p>
          <a:p>
            <a:r>
              <a:rPr lang="en-US" sz="1500" b="1" dirty="0" smtClean="0"/>
              <a:t>Lineweight</a:t>
            </a:r>
            <a:r>
              <a:rPr lang="en-US" sz="1500" dirty="0" smtClean="0"/>
              <a:t> – It is used to set a </a:t>
            </a:r>
            <a:r>
              <a:rPr lang="en-US" sz="1500" dirty="0" smtClean="0"/>
              <a:t>lineweight (</a:t>
            </a:r>
            <a:r>
              <a:rPr lang="en-US" sz="1500" dirty="0" smtClean="0"/>
              <a:t>thickness) to the layer. </a:t>
            </a:r>
          </a:p>
          <a:p>
            <a:r>
              <a:rPr lang="en-US" sz="1500" b="1" dirty="0" smtClean="0"/>
              <a:t>Transparency </a:t>
            </a:r>
            <a:r>
              <a:rPr lang="en-US" sz="1500" dirty="0" smtClean="0"/>
              <a:t>– It is used to set transparency to a layer. You set a transparency level from 0 to 90 for all </a:t>
            </a:r>
            <a:r>
              <a:rPr lang="en-US" sz="1500" dirty="0" smtClean="0"/>
              <a:t>objects on </a:t>
            </a:r>
            <a:r>
              <a:rPr lang="en-US" sz="1500" dirty="0" smtClean="0"/>
              <a:t>a layer. </a:t>
            </a:r>
          </a:p>
          <a:p>
            <a:r>
              <a:rPr lang="en-US" sz="1500" b="1" dirty="0" smtClean="0"/>
              <a:t>Plot Style </a:t>
            </a:r>
            <a:r>
              <a:rPr lang="en-US" sz="1500" dirty="0" smtClean="0"/>
              <a:t>– It is used to override the settings such as color, linetype, and lineweight while plotting a drawing. </a:t>
            </a:r>
          </a:p>
          <a:p>
            <a:r>
              <a:rPr lang="en-US" sz="1500" b="1" dirty="0" smtClean="0"/>
              <a:t>Plot</a:t>
            </a:r>
            <a:r>
              <a:rPr lang="en-US" sz="1500" dirty="0" smtClean="0"/>
              <a:t> – It is used to control which layer will be plotted. </a:t>
            </a:r>
          </a:p>
          <a:p>
            <a:r>
              <a:rPr lang="en-US" sz="1500" b="1" dirty="0" smtClean="0"/>
              <a:t>New VP Freeze </a:t>
            </a:r>
            <a:r>
              <a:rPr lang="en-US" sz="1500" dirty="0" smtClean="0"/>
              <a:t>– It is used to create and freeze a layer in any new viewport. </a:t>
            </a:r>
          </a:p>
          <a:p>
            <a:r>
              <a:rPr lang="en-US" sz="1500" b="1" dirty="0" smtClean="0"/>
              <a:t>Description </a:t>
            </a:r>
            <a:r>
              <a:rPr lang="en-US" sz="1500" dirty="0" smtClean="0"/>
              <a:t>– It is used to enter a detailed description about the layer. </a:t>
            </a:r>
            <a:endParaRPr lang="en-US" sz="1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3828</TotalTime>
  <Words>1212</Words>
  <Application>Microsoft Office PowerPoint</Application>
  <PresentationFormat>On-screen Show (4:3)</PresentationFormat>
  <Paragraphs>87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AutoCad 2021</vt:lpstr>
      <vt:lpstr>Slide 2</vt:lpstr>
      <vt:lpstr>Slide 3</vt:lpstr>
      <vt:lpstr>Slide 4</vt:lpstr>
      <vt:lpstr>Slide 5</vt:lpstr>
      <vt:lpstr>Slide 6</vt:lpstr>
      <vt:lpstr>Slide 7</vt:lpstr>
      <vt:lpstr>Slide 8</vt:lpstr>
      <vt:lpstr>Slide 9</vt:lpstr>
      <vt:lpstr>Slide 10</vt:lpstr>
      <vt:lpstr>Slide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325</cp:revision>
  <dcterms:created xsi:type="dcterms:W3CDTF">2021-10-20T16:32:18Z</dcterms:created>
  <dcterms:modified xsi:type="dcterms:W3CDTF">2021-12-30T19:13:20Z</dcterms:modified>
</cp:coreProperties>
</file>